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5" d="100"/>
          <a:sy n="55" d="100"/>
        </p:scale>
        <p:origin x="-13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238B7-84E2-654D-9C8D-80060D3F82C4}" type="datetimeFigureOut">
              <a:rPr lang="en-US" smtClean="0"/>
              <a:t>5/1/13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538C-4FA5-294E-87DA-4E69B9816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622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238B7-84E2-654D-9C8D-80060D3F82C4}" type="datetimeFigureOut">
              <a:rPr lang="en-US" smtClean="0"/>
              <a:t>5/1/13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538C-4FA5-294E-87DA-4E69B9816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987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238B7-84E2-654D-9C8D-80060D3F82C4}" type="datetimeFigureOut">
              <a:rPr lang="en-US" smtClean="0"/>
              <a:t>5/1/13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538C-4FA5-294E-87DA-4E69B9816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758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238B7-84E2-654D-9C8D-80060D3F82C4}" type="datetimeFigureOut">
              <a:rPr lang="en-US" smtClean="0"/>
              <a:t>5/1/13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538C-4FA5-294E-87DA-4E69B9816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467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238B7-84E2-654D-9C8D-80060D3F82C4}" type="datetimeFigureOut">
              <a:rPr lang="en-US" smtClean="0"/>
              <a:t>5/1/13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538C-4FA5-294E-87DA-4E69B9816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736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238B7-84E2-654D-9C8D-80060D3F82C4}" type="datetimeFigureOut">
              <a:rPr lang="en-US" smtClean="0"/>
              <a:t>5/1/13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538C-4FA5-294E-87DA-4E69B9816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52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238B7-84E2-654D-9C8D-80060D3F82C4}" type="datetimeFigureOut">
              <a:rPr lang="en-US" smtClean="0"/>
              <a:t>5/1/13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538C-4FA5-294E-87DA-4E69B9816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668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238B7-84E2-654D-9C8D-80060D3F82C4}" type="datetimeFigureOut">
              <a:rPr lang="en-US" smtClean="0"/>
              <a:t>5/1/13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538C-4FA5-294E-87DA-4E69B9816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31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238B7-84E2-654D-9C8D-80060D3F82C4}" type="datetimeFigureOut">
              <a:rPr lang="en-US" smtClean="0"/>
              <a:t>5/1/13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538C-4FA5-294E-87DA-4E69B9816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642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238B7-84E2-654D-9C8D-80060D3F82C4}" type="datetimeFigureOut">
              <a:rPr lang="en-US" smtClean="0"/>
              <a:t>5/1/13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538C-4FA5-294E-87DA-4E69B9816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837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238B7-84E2-654D-9C8D-80060D3F82C4}" type="datetimeFigureOut">
              <a:rPr lang="en-US" smtClean="0"/>
              <a:t>5/1/13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538C-4FA5-294E-87DA-4E69B9816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784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238B7-84E2-654D-9C8D-80060D3F82C4}" type="datetimeFigureOut">
              <a:rPr lang="en-US" smtClean="0"/>
              <a:t>5/1/13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4538C-4FA5-294E-87DA-4E69B9816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527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90723"/>
            <a:ext cx="7772400" cy="927967"/>
          </a:xfrm>
        </p:spPr>
        <p:txBody>
          <a:bodyPr/>
          <a:lstStyle/>
          <a:p>
            <a:r>
              <a:rPr lang="en-US" u="sng" dirty="0" err="1" smtClean="0">
                <a:solidFill>
                  <a:srgbClr val="FF0000"/>
                </a:solidFill>
                <a:latin typeface="Chalkduster"/>
                <a:cs typeface="Chalkduster"/>
              </a:rPr>
              <a:t>Miércoles</a:t>
            </a:r>
            <a:r>
              <a:rPr lang="en-US" u="sng" dirty="0" smtClean="0">
                <a:solidFill>
                  <a:srgbClr val="FF0000"/>
                </a:solidFill>
                <a:latin typeface="Chalkduster"/>
                <a:cs typeface="Chalkduster"/>
              </a:rPr>
              <a:t> 1 de mayo</a:t>
            </a:r>
            <a:endParaRPr lang="en-US" u="sng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58285" y="1644292"/>
            <a:ext cx="7196347" cy="3994508"/>
          </a:xfrm>
        </p:spPr>
        <p:txBody>
          <a:bodyPr/>
          <a:lstStyle/>
          <a:p>
            <a:r>
              <a:rPr lang="en-US" u="sng" dirty="0" err="1" smtClean="0">
                <a:solidFill>
                  <a:srgbClr val="0000FF"/>
                </a:solidFill>
                <a:latin typeface="Chalkduster"/>
                <a:cs typeface="Chalkduster"/>
              </a:rPr>
              <a:t>Yo</a:t>
            </a:r>
            <a:r>
              <a:rPr lang="en-US" u="sng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u="sng" dirty="0" err="1" smtClean="0">
                <a:solidFill>
                  <a:srgbClr val="0000FF"/>
                </a:solidFill>
                <a:latin typeface="Chalkduster"/>
                <a:cs typeface="Chalkduster"/>
              </a:rPr>
              <a:t>juego</a:t>
            </a:r>
            <a:r>
              <a:rPr lang="en-US" u="sng" dirty="0" smtClean="0">
                <a:solidFill>
                  <a:srgbClr val="0000FF"/>
                </a:solidFill>
                <a:latin typeface="Chalkduster"/>
                <a:cs typeface="Chalkduster"/>
              </a:rPr>
              <a:t> al </a:t>
            </a:r>
            <a:r>
              <a:rPr lang="en-US" u="sng" dirty="0" err="1" smtClean="0">
                <a:solidFill>
                  <a:srgbClr val="0000FF"/>
                </a:solidFill>
                <a:latin typeface="Chalkduster"/>
                <a:cs typeface="Chalkduster"/>
              </a:rPr>
              <a:t>fútbol</a:t>
            </a:r>
            <a:r>
              <a:rPr lang="en-US" u="sng" dirty="0" smtClean="0">
                <a:solidFill>
                  <a:srgbClr val="0000FF"/>
                </a:solidFill>
                <a:latin typeface="Chalkduster"/>
                <a:cs typeface="Chalkduster"/>
              </a:rPr>
              <a:t> los fines de </a:t>
            </a:r>
            <a:r>
              <a:rPr lang="en-US" u="sng" dirty="0" err="1" smtClean="0">
                <a:solidFill>
                  <a:srgbClr val="0000FF"/>
                </a:solidFill>
                <a:latin typeface="Chalkduster"/>
                <a:cs typeface="Chalkduster"/>
              </a:rPr>
              <a:t>semana</a:t>
            </a:r>
            <a:endParaRPr lang="en-US" u="sng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endParaRPr lang="en-US" u="sng" dirty="0">
              <a:solidFill>
                <a:srgbClr val="0000FF"/>
              </a:solidFill>
              <a:latin typeface="Chalkduster"/>
              <a:cs typeface="Chalkduster"/>
            </a:endParaRPr>
          </a:p>
          <a:p>
            <a:pPr algn="l"/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OBJETIVOS: stem</a:t>
            </a:r>
          </a:p>
          <a:p>
            <a:pPr algn="l"/>
            <a:r>
              <a:rPr lang="en-US" sz="2000" dirty="0">
                <a:solidFill>
                  <a:srgbClr val="0000FF"/>
                </a:solidFill>
                <a:latin typeface="Chalkduster"/>
                <a:cs typeface="Chalkduster"/>
              </a:rPr>
              <a:t>c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hanging verbs</a:t>
            </a:r>
          </a:p>
          <a:p>
            <a:pPr algn="l"/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E&gt;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ie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(boot verbs)</a:t>
            </a:r>
          </a:p>
          <a:p>
            <a:pPr algn="l"/>
            <a:r>
              <a:rPr lang="en-US" sz="2000" dirty="0">
                <a:solidFill>
                  <a:srgbClr val="0000FF"/>
                </a:solidFill>
                <a:latin typeface="Chalkduster"/>
                <a:cs typeface="Chalkduster"/>
              </a:rPr>
              <a:t>a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nd the verb</a:t>
            </a:r>
          </a:p>
          <a:p>
            <a:pPr algn="l"/>
            <a:r>
              <a:rPr lang="en-US" sz="2000" i="1" dirty="0" err="1" smtClean="0">
                <a:solidFill>
                  <a:srgbClr val="0000FF"/>
                </a:solidFill>
                <a:latin typeface="Chalkduster"/>
                <a:cs typeface="Chalkduster"/>
              </a:rPr>
              <a:t>jugar</a:t>
            </a:r>
            <a:endParaRPr lang="en-US" sz="2000" i="1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3549" y="3422649"/>
            <a:ext cx="5161181" cy="2991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549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6950" y="146521"/>
            <a:ext cx="8229600" cy="58005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latin typeface="Chalkduster"/>
                <a:cs typeface="Chalkduster"/>
              </a:rPr>
              <a:t>Talking about playing a sport: 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jugar</a:t>
            </a:r>
            <a:endParaRPr lang="en-US" sz="2800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endParaRPr lang="en-US" sz="2800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Yo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J</a:t>
            </a:r>
            <a:r>
              <a:rPr lang="en-US" sz="28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ue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go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				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Nosotros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jugamos</a:t>
            </a:r>
            <a:endParaRPr lang="en-US" sz="2800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Tú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j</a:t>
            </a:r>
            <a:r>
              <a:rPr lang="en-US" sz="28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ue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gas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				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Vosotros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jugáis</a:t>
            </a:r>
            <a:endParaRPr lang="en-US" sz="2800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El 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j</a:t>
            </a:r>
            <a:r>
              <a:rPr lang="en-US" sz="28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ue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ga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					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Ellos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j</a:t>
            </a:r>
            <a:r>
              <a:rPr lang="en-US" sz="28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ue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gan</a:t>
            </a:r>
            <a:endParaRPr lang="en-US" sz="2800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endParaRPr lang="en-US" sz="2800" dirty="0">
              <a:solidFill>
                <a:srgbClr val="0000FF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000000"/>
                </a:solidFill>
                <a:latin typeface="Chalkduster"/>
                <a:cs typeface="Chalkduster"/>
              </a:rPr>
              <a:t>When you use 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jugar</a:t>
            </a:r>
            <a:r>
              <a:rPr lang="en-US" sz="2800" dirty="0" smtClean="0">
                <a:solidFill>
                  <a:srgbClr val="000000"/>
                </a:solidFill>
                <a:latin typeface="Chalkduster"/>
                <a:cs typeface="Chalkduster"/>
              </a:rPr>
              <a:t> with the name of a sport: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halkduster"/>
                <a:cs typeface="Chalkduster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Chalkduster"/>
                <a:cs typeface="Chalkduster"/>
              </a:rPr>
              <a:t>   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jugar</a:t>
            </a:r>
            <a:r>
              <a:rPr lang="en-US" sz="2800" dirty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+ a + sport</a:t>
            </a:r>
          </a:p>
          <a:p>
            <a:pPr marL="0" indent="0" algn="ctr">
              <a:buNone/>
            </a:pPr>
            <a:r>
              <a:rPr lang="en-US" sz="2800" dirty="0">
                <a:solidFill>
                  <a:srgbClr val="000000"/>
                </a:solidFill>
                <a:latin typeface="Chalkduster"/>
                <a:cs typeface="Chalkduster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halkduster"/>
                <a:cs typeface="Chalkduster"/>
              </a:rPr>
              <a:t>Yo</a:t>
            </a:r>
            <a:r>
              <a:rPr lang="en-US" sz="2800" dirty="0" smtClean="0">
                <a:solidFill>
                  <a:srgbClr val="000000"/>
                </a:solidFill>
                <a:latin typeface="Chalkduster"/>
                <a:cs typeface="Chalkduster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halkduster"/>
                <a:cs typeface="Chalkduster"/>
              </a:rPr>
              <a:t>juego</a:t>
            </a:r>
            <a:r>
              <a:rPr lang="en-US" sz="2800" dirty="0" smtClean="0">
                <a:solidFill>
                  <a:srgbClr val="000000"/>
                </a:solidFill>
                <a:latin typeface="Chalkduster"/>
                <a:cs typeface="Chalkduster"/>
              </a:rPr>
              <a:t> al </a:t>
            </a:r>
            <a:r>
              <a:rPr lang="en-US" sz="2800" dirty="0" err="1" smtClean="0">
                <a:solidFill>
                  <a:srgbClr val="000000"/>
                </a:solidFill>
                <a:latin typeface="Chalkduster"/>
                <a:cs typeface="Chalkduster"/>
              </a:rPr>
              <a:t>fútbol</a:t>
            </a:r>
            <a:endParaRPr lang="en-US" sz="2800" dirty="0" smtClean="0">
              <a:solidFill>
                <a:srgbClr val="000000"/>
              </a:solidFill>
              <a:latin typeface="Chalkduster"/>
              <a:cs typeface="Chalkduster"/>
            </a:endParaRPr>
          </a:p>
          <a:p>
            <a:pPr marL="0" indent="0" algn="ctr">
              <a:buNone/>
            </a:pPr>
            <a:r>
              <a:rPr lang="en-US" sz="2800" dirty="0" smtClean="0">
                <a:solidFill>
                  <a:srgbClr val="000000"/>
                </a:solidFill>
                <a:latin typeface="Chalkduster"/>
                <a:cs typeface="Chalkduster"/>
              </a:rPr>
              <a:t>(a + el = al)</a:t>
            </a:r>
            <a:endParaRPr lang="en-US" sz="2800" dirty="0">
              <a:solidFill>
                <a:srgbClr val="000000"/>
              </a:solidFill>
              <a:latin typeface="Chalkduster"/>
              <a:cs typeface="Chalkdust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89655" y="6202304"/>
            <a:ext cx="1618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Text book page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00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00FF"/>
                </a:solidFill>
                <a:latin typeface="Chalkduster"/>
                <a:cs typeface="Chalkduster"/>
              </a:rPr>
              <a:t>Stem changing verbs: </a:t>
            </a:r>
            <a:r>
              <a:rPr lang="en-US" sz="3600" dirty="0" smtClean="0">
                <a:solidFill>
                  <a:srgbClr val="FF0000"/>
                </a:solidFill>
                <a:latin typeface="Chalkduster"/>
                <a:cs typeface="Chalkduster"/>
              </a:rPr>
              <a:t>e</a:t>
            </a:r>
            <a:r>
              <a:rPr lang="en-US" sz="3600" dirty="0" smtClean="0">
                <a:solidFill>
                  <a:srgbClr val="0000FF"/>
                </a:solidFill>
                <a:latin typeface="Chalkduster"/>
                <a:cs typeface="Chalkduster"/>
              </a:rPr>
              <a:t> &gt; </a:t>
            </a:r>
            <a:r>
              <a:rPr lang="en-US" sz="36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ie</a:t>
            </a:r>
            <a:endParaRPr lang="en-US" sz="3600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1763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Some verbs, the </a:t>
            </a: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e 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in the stem changes to </a:t>
            </a: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ie</a:t>
            </a: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  </a:t>
            </a: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Pensar</a:t>
            </a: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= to think</a:t>
            </a:r>
            <a:endParaRPr lang="en-US" sz="2800" dirty="0" smtClean="0">
              <a:solidFill>
                <a:srgbClr val="008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Yo</a:t>
            </a: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p</a:t>
            </a:r>
            <a:r>
              <a:rPr lang="en-US" sz="28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ie</a:t>
            </a: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nso</a:t>
            </a: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				</a:t>
            </a: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Nosotros</a:t>
            </a: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pensamos</a:t>
            </a:r>
            <a:endParaRPr lang="en-US" sz="2800" dirty="0" smtClean="0">
              <a:solidFill>
                <a:srgbClr val="008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Tú</a:t>
            </a: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p</a:t>
            </a:r>
            <a:r>
              <a:rPr lang="en-US" sz="28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ie</a:t>
            </a: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nsas</a:t>
            </a: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				</a:t>
            </a: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Vosotros</a:t>
            </a: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pensáis</a:t>
            </a:r>
            <a:endParaRPr lang="en-US" sz="2800" dirty="0" smtClean="0">
              <a:solidFill>
                <a:srgbClr val="008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El/ </a:t>
            </a: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ella</a:t>
            </a: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p</a:t>
            </a:r>
            <a:r>
              <a:rPr lang="en-US" sz="28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ie</a:t>
            </a: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nsa</a:t>
            </a: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		</a:t>
            </a: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Ellos</a:t>
            </a: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p</a:t>
            </a:r>
            <a:r>
              <a:rPr lang="en-US" sz="28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ie</a:t>
            </a: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nsan</a:t>
            </a:r>
            <a:endParaRPr lang="en-US" sz="2800" dirty="0">
              <a:solidFill>
                <a:srgbClr val="008000"/>
              </a:solidFill>
              <a:latin typeface="Chalkduster"/>
              <a:cs typeface="Chalkduste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9144" y="4420790"/>
            <a:ext cx="2921000" cy="24372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8736" y="4486773"/>
            <a:ext cx="503074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Chalkduster"/>
                <a:cs typeface="Chalkduster"/>
              </a:rPr>
              <a:t>Cerrar</a:t>
            </a:r>
            <a:r>
              <a:rPr lang="en-US" dirty="0" smtClean="0">
                <a:latin typeface="Chalkduster"/>
                <a:cs typeface="Chalkduster"/>
              </a:rPr>
              <a:t>    			to close</a:t>
            </a:r>
          </a:p>
          <a:p>
            <a:r>
              <a:rPr lang="en-US" dirty="0" err="1" smtClean="0">
                <a:latin typeface="Chalkduster"/>
                <a:cs typeface="Chalkduster"/>
              </a:rPr>
              <a:t>Empezar</a:t>
            </a:r>
            <a:r>
              <a:rPr lang="en-US" dirty="0" smtClean="0">
                <a:latin typeface="Chalkduster"/>
                <a:cs typeface="Chalkduster"/>
              </a:rPr>
              <a:t>			to start</a:t>
            </a:r>
          </a:p>
          <a:p>
            <a:r>
              <a:rPr lang="en-US" dirty="0" err="1" smtClean="0">
                <a:latin typeface="Chalkduster"/>
                <a:cs typeface="Chalkduster"/>
              </a:rPr>
              <a:t>Entender</a:t>
            </a:r>
            <a:r>
              <a:rPr lang="en-US" dirty="0" smtClean="0">
                <a:latin typeface="Chalkduster"/>
                <a:cs typeface="Chalkduster"/>
              </a:rPr>
              <a:t>			to understand</a:t>
            </a:r>
          </a:p>
          <a:p>
            <a:r>
              <a:rPr lang="en-US" dirty="0" err="1" smtClean="0">
                <a:latin typeface="Chalkduster"/>
                <a:cs typeface="Chalkduster"/>
              </a:rPr>
              <a:t>Perder</a:t>
            </a:r>
            <a:r>
              <a:rPr lang="en-US" dirty="0" smtClean="0">
                <a:latin typeface="Chalkduster"/>
                <a:cs typeface="Chalkduster"/>
              </a:rPr>
              <a:t>				to loose</a:t>
            </a:r>
          </a:p>
          <a:p>
            <a:r>
              <a:rPr lang="en-US" dirty="0" err="1" smtClean="0">
                <a:latin typeface="Chalkduster"/>
                <a:cs typeface="Chalkduster"/>
              </a:rPr>
              <a:t>Preferir</a:t>
            </a:r>
            <a:r>
              <a:rPr lang="en-US" dirty="0" smtClean="0">
                <a:latin typeface="Chalkduster"/>
                <a:cs typeface="Chalkduster"/>
              </a:rPr>
              <a:t>			to prefer</a:t>
            </a:r>
          </a:p>
          <a:p>
            <a:r>
              <a:rPr lang="en-US" dirty="0" err="1" smtClean="0">
                <a:latin typeface="Chalkduster"/>
                <a:cs typeface="Chalkduster"/>
              </a:rPr>
              <a:t>Querer</a:t>
            </a:r>
            <a:r>
              <a:rPr lang="en-US" dirty="0" smtClean="0">
                <a:latin typeface="Chalkduster"/>
                <a:cs typeface="Chalkduster"/>
              </a:rPr>
              <a:t>				to want</a:t>
            </a:r>
            <a:endParaRPr lang="en-US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3029670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rgbClr val="FF0000"/>
                </a:solidFill>
                <a:latin typeface="Chalkduster"/>
                <a:cs typeface="Chalkduster"/>
              </a:rPr>
              <a:t>La </a:t>
            </a:r>
            <a:r>
              <a:rPr lang="en-US" u="sng" dirty="0" err="1" smtClean="0">
                <a:solidFill>
                  <a:srgbClr val="FF0000"/>
                </a:solidFill>
                <a:latin typeface="Chalkduster"/>
                <a:cs typeface="Chalkduster"/>
              </a:rPr>
              <a:t>tarea</a:t>
            </a:r>
            <a:endParaRPr lang="en-US" u="sng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40915" r="-40915"/>
          <a:stretch>
            <a:fillRect/>
          </a:stretch>
        </p:blipFill>
        <p:spPr>
          <a:xfrm>
            <a:off x="5174556" y="3780685"/>
            <a:ext cx="3969444" cy="3077315"/>
          </a:xfrm>
        </p:spPr>
      </p:pic>
      <p:sp>
        <p:nvSpPr>
          <p:cNvPr id="6" name="TextBox 5"/>
          <p:cNvSpPr txBox="1"/>
          <p:nvPr/>
        </p:nvSpPr>
        <p:spPr>
          <a:xfrm>
            <a:off x="742241" y="2094927"/>
            <a:ext cx="8182948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Text book page 204, activities 5 and 6</a:t>
            </a:r>
          </a:p>
          <a:p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Page 206, activities 9 and 10</a:t>
            </a:r>
          </a:p>
          <a:p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Workbook pages 69 and 70</a:t>
            </a:r>
          </a:p>
          <a:p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Learn stem changing verbs and 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jugar</a:t>
            </a:r>
            <a:endParaRPr lang="en-US" sz="2800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593999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94</Words>
  <Application>Microsoft Macintosh PowerPoint</Application>
  <PresentationFormat>On-screen Show (4:3)</PresentationFormat>
  <Paragraphs>35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Miércoles 1 de mayo</vt:lpstr>
      <vt:lpstr>PowerPoint Presentation</vt:lpstr>
      <vt:lpstr>Stem changing verbs: e &gt; ie</vt:lpstr>
      <vt:lpstr>La tarea</vt:lpstr>
    </vt:vector>
  </TitlesOfParts>
  <Company>ACS International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Miércoles 1 de mayo</dc:title>
  <dc:creator>ACS User</dc:creator>
  <cp:lastModifiedBy>ACS User</cp:lastModifiedBy>
  <cp:revision>7</cp:revision>
  <dcterms:created xsi:type="dcterms:W3CDTF">2013-04-30T13:27:07Z</dcterms:created>
  <dcterms:modified xsi:type="dcterms:W3CDTF">2013-05-01T14:03:10Z</dcterms:modified>
</cp:coreProperties>
</file>